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4"/>
  </p:notesMasterIdLst>
  <p:handoutMasterIdLst>
    <p:handoutMasterId r:id="rId45"/>
  </p:handoutMasterIdLst>
  <p:sldIdLst>
    <p:sldId id="258" r:id="rId2"/>
    <p:sldId id="302" r:id="rId3"/>
    <p:sldId id="259" r:id="rId4"/>
    <p:sldId id="264" r:id="rId5"/>
    <p:sldId id="276" r:id="rId6"/>
    <p:sldId id="278" r:id="rId7"/>
    <p:sldId id="262" r:id="rId8"/>
    <p:sldId id="277" r:id="rId9"/>
    <p:sldId id="279" r:id="rId10"/>
    <p:sldId id="307" r:id="rId11"/>
    <p:sldId id="280" r:id="rId12"/>
    <p:sldId id="263" r:id="rId13"/>
    <p:sldId id="306" r:id="rId14"/>
    <p:sldId id="304" r:id="rId15"/>
    <p:sldId id="281" r:id="rId16"/>
    <p:sldId id="282" r:id="rId17"/>
    <p:sldId id="283" r:id="rId18"/>
    <p:sldId id="284" r:id="rId19"/>
    <p:sldId id="285" r:id="rId20"/>
    <p:sldId id="303" r:id="rId21"/>
    <p:sldId id="316" r:id="rId22"/>
    <p:sldId id="308" r:id="rId23"/>
    <p:sldId id="309" r:id="rId24"/>
    <p:sldId id="286" r:id="rId25"/>
    <p:sldId id="266" r:id="rId26"/>
    <p:sldId id="267" r:id="rId27"/>
    <p:sldId id="287" r:id="rId28"/>
    <p:sldId id="288" r:id="rId29"/>
    <p:sldId id="310" r:id="rId30"/>
    <p:sldId id="311" r:id="rId31"/>
    <p:sldId id="314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315" r:id="rId40"/>
    <p:sldId id="271" r:id="rId41"/>
    <p:sldId id="301" r:id="rId42"/>
    <p:sldId id="274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FF66"/>
    <a:srgbClr val="CDC252"/>
    <a:srgbClr val="FF008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92" y="-104"/>
      </p:cViewPr>
      <p:guideLst>
        <p:guide orient="horz" pos="2019"/>
        <p:guide pos="2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1ED0760-3632-304D-9FA6-5D152039FBB7}" type="datetime1">
              <a:rPr lang="en-US"/>
              <a:pPr>
                <a:defRPr/>
              </a:pPr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CAD71BD-7180-EC42-A3C6-A98629588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42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6BAB1A1-45EB-224F-8754-1ED2F17AEE00}" type="datetime1">
              <a:rPr lang="en-US"/>
              <a:pPr>
                <a:defRPr/>
              </a:pPr>
              <a:t>12/2/14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C808612-B896-084A-AA34-CF5B21206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96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815E4-C49F-0C42-96AD-90AEC374D111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44F25-774B-6E4D-A7F4-EBEDED5A44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C74E-7D1E-8340-A5CA-8FA6EA4707EC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DCA2-A0D8-EA4D-8F39-BEBA9B2192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5FCD-C2AE-1D4B-9D13-3E0A5BA486DE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CD332-A459-C14A-AC09-7D367AAE51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83203-0A17-5544-865F-E25D263088F0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80D09-6303-7746-940D-6B5A6B2869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88E0B-F217-824A-A22E-FFC04FF706F3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2CDA4-4D5E-3E4F-A043-3E2B10FCA0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AB8D7-D6A0-3C49-A18B-2D736E246783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972C-92D2-144B-A63B-E72ECFBDCE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18089-037C-9C4B-837C-B635A0EEB2D7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F94D-6B9D-654A-A2A3-7447A804BD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3001-FF02-7B42-B726-19F5EAF036CF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7D124-1742-3047-A986-01DA933606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5A897-313B-164E-98A5-0E3654307ECE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8D4A4-FF3A-9D4C-975D-B1B24F91AF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420DE-F4AA-E24D-87D9-44F380F2F883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C6C3-81AA-9A49-95BB-1CE757A60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7872-8213-1541-8D81-2DC571BF7ABB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AFE0C-DA07-E940-A39C-25ED65DCCB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A49315F-200B-1E40-B3FB-B386155B64F4}" type="datetime1">
              <a:rPr lang="en-US" smtClean="0"/>
              <a:pPr>
                <a:defRPr/>
              </a:pPr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03EF246-DB2D-7D41-83C9-86237C1A3D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60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4762500" cy="1436688"/>
          </a:xfrm>
          <a:prstGeom prst="rect">
            <a:avLst/>
          </a:prstGeom>
          <a:solidFill>
            <a:srgbClr val="4D7B5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6" name="Rectangle 2"/>
          <p:cNvSpPr>
            <a:spLocks/>
          </p:cNvSpPr>
          <p:nvPr/>
        </p:nvSpPr>
        <p:spPr bwMode="auto">
          <a:xfrm>
            <a:off x="246063" y="167808"/>
            <a:ext cx="8331200" cy="11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600" b="1" dirty="0">
                <a:latin typeface="Gill Sans" charset="0"/>
                <a:cs typeface="Gill Sans" charset="0"/>
              </a:rPr>
              <a:t>Metabolic Diseases</a:t>
            </a:r>
            <a:br>
              <a:rPr lang="en-US" sz="3600" b="1" dirty="0">
                <a:latin typeface="Gill Sans" charset="0"/>
                <a:cs typeface="Gill Sans" charset="0"/>
              </a:rPr>
            </a:br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1.5</a:t>
            </a:r>
            <a:endParaRPr lang="en-US" sz="3600" b="1" dirty="0">
              <a:cs typeface="Gill Sans" charset="0"/>
            </a:endParaRPr>
          </a:p>
          <a:p>
            <a:r>
              <a:rPr lang="en-US" sz="2500" b="1" dirty="0">
                <a:cs typeface="Gill Sans" charset="0"/>
              </a:rPr>
              <a:t> </a:t>
            </a:r>
            <a:endParaRPr lang="en-US" dirty="0">
              <a:latin typeface="Cambria Bold" charset="0"/>
              <a:cs typeface="Cambria Bold" charset="0"/>
              <a:sym typeface="Cambria Bold" charset="0"/>
            </a:endParaRPr>
          </a:p>
        </p:txBody>
      </p:sp>
      <p:sp>
        <p:nvSpPr>
          <p:cNvPr id="3" name="Explosion 1 2"/>
          <p:cNvSpPr/>
          <p:nvPr/>
        </p:nvSpPr>
        <p:spPr>
          <a:xfrm rot="584641">
            <a:off x="1844675" y="2414588"/>
            <a:ext cx="4694238" cy="4075112"/>
          </a:xfrm>
          <a:prstGeom prst="irregularSeal1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FF66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50800" dist="38100" dir="2700000" algn="tl" rotWithShape="0">
                  <a:srgbClr val="FF6600">
                    <a:alpha val="40000"/>
                  </a:srgbClr>
                </a:outerShdw>
              </a:effectLst>
            </a:endParaRP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33788"/>
            <a:ext cx="197326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46063" y="1638300"/>
            <a:ext cx="8736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latin typeface="Gill Sans" charset="0"/>
                <a:cs typeface="Gill Sans" charset="0"/>
                <a:sym typeface="Cambria Bold" charset="0"/>
              </a:rPr>
              <a:t>Part 2: Nutrients and the calorie:</a:t>
            </a:r>
          </a:p>
          <a:p>
            <a:pPr algn="ctr" eaLnBrk="1" hangingPunct="1"/>
            <a:r>
              <a:rPr lang="en-US" sz="3600" b="1" dirty="0">
                <a:latin typeface="Gill Sans" charset="0"/>
                <a:cs typeface="Gill Sans" charset="0"/>
                <a:sym typeface="Cambria Bold" charset="0"/>
              </a:rPr>
              <a:t>What food’s in your food?</a:t>
            </a:r>
            <a:endParaRPr lang="en-US" sz="3600" b="1" dirty="0">
              <a:latin typeface="Gill Sans" charset="0"/>
              <a:cs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11684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All carbohydrates must be broken down to monosaccharides to be absorbed from the intestine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297238"/>
            <a:ext cx="1039813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333750"/>
            <a:ext cx="10382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95650"/>
            <a:ext cx="1039812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4744" y="3772105"/>
            <a:ext cx="401637" cy="249238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35969" y="3772105"/>
            <a:ext cx="401637" cy="249238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26" y="3297238"/>
            <a:ext cx="1039812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11" y="3969544"/>
            <a:ext cx="1039812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65" y="2176462"/>
            <a:ext cx="1039812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 rot="10800000">
            <a:off x="3556001" y="3697288"/>
            <a:ext cx="1490418" cy="324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682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11684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How monosaccharides are linked together determines whether a carbohydrate can be digested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046163" y="2593975"/>
            <a:ext cx="1535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Digestible</a:t>
            </a:r>
          </a:p>
        </p:txBody>
      </p:sp>
      <p:sp>
        <p:nvSpPr>
          <p:cNvPr id="26627" name="TextBox 13"/>
          <p:cNvSpPr txBox="1">
            <a:spLocks noChangeArrowheads="1"/>
          </p:cNvSpPr>
          <p:nvPr/>
        </p:nvSpPr>
        <p:spPr bwMode="auto">
          <a:xfrm>
            <a:off x="6161088" y="2374900"/>
            <a:ext cx="2049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Not digestible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3297238"/>
            <a:ext cx="1039813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3246438"/>
            <a:ext cx="17399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3268663"/>
            <a:ext cx="17399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Bracket 2"/>
          <p:cNvSpPr/>
          <p:nvPr/>
        </p:nvSpPr>
        <p:spPr>
          <a:xfrm rot="16200000">
            <a:off x="6688138" y="4070350"/>
            <a:ext cx="398462" cy="598488"/>
          </a:xfrm>
          <a:prstGeom prst="leftBracket">
            <a:avLst>
              <a:gd name="adj" fmla="val 34748"/>
            </a:avLst>
          </a:prstGeom>
          <a:noFill/>
          <a:ln w="177800" cmpd="sng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333750"/>
            <a:ext cx="10382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95650"/>
            <a:ext cx="1039812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4744" y="3772105"/>
            <a:ext cx="401637" cy="249238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35969" y="3772105"/>
            <a:ext cx="401637" cy="249238"/>
          </a:xfrm>
          <a:prstGeom prst="rect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4325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What about Fiber?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344613"/>
            <a:ext cx="7759700" cy="4840287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buSzPct val="125000"/>
              <a:buFont typeface="Times New Roman Bold" charset="0"/>
              <a:buChar char="•"/>
              <a:tabLst>
                <a:tab pos="139700" algn="l"/>
                <a:tab pos="457200" algn="l"/>
              </a:tabLst>
              <a:defRPr/>
            </a:pPr>
            <a:r>
              <a:rPr lang="en-US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Fiber is found in plants and grains.</a:t>
            </a:r>
            <a:endParaRPr lang="en-US" dirty="0">
              <a:latin typeface="+mj-lt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857250" lvl="1" indent="-457200">
              <a:spcBef>
                <a:spcPts val="1300"/>
              </a:spcBef>
              <a:buSzPct val="125000"/>
              <a:buFont typeface="Arial" charset="0"/>
              <a:buChar char="•"/>
              <a:tabLst>
                <a:tab pos="139700" algn="l"/>
                <a:tab pos="457200" algn="l"/>
              </a:tabLst>
              <a:defRPr/>
            </a:pPr>
            <a:r>
              <a:rPr lang="en-US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The types of bonds linking the sugars together make fiber </a:t>
            </a:r>
            <a:r>
              <a:rPr lang="en-US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indigestible</a:t>
            </a:r>
            <a:endParaRPr lang="en-US" dirty="0">
              <a:latin typeface="+mj-lt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63" y="3234595"/>
            <a:ext cx="4389194" cy="295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worksheet:</a:t>
            </a:r>
          </a:p>
          <a:p>
            <a:pPr marL="0" indent="0">
              <a:buNone/>
              <a:defRPr/>
            </a:pPr>
            <a:endParaRPr lang="en-US" b="1" dirty="0" smtClean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Why are simple sugars absorbed into the blood quicker than complex carbohydrates? </a:t>
            </a:r>
            <a:endParaRPr lang="en-US" sz="3600" b="1" dirty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440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What foods are rich in lipids?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377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Fats (Lipids)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63663"/>
            <a:ext cx="8001000" cy="44958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Are found in</a:t>
            </a:r>
            <a:r>
              <a:rPr lang="en-US" b="1" dirty="0" smtClean="0"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:</a:t>
            </a:r>
            <a:endParaRPr lang="en-US" b="1" dirty="0">
              <a:latin typeface="Times New Roman Bold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5038" y="2038350"/>
            <a:ext cx="33274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Vegetable oils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Butter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Margarine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Avocado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Nuts. </a:t>
            </a:r>
          </a:p>
        </p:txBody>
      </p:sp>
      <p:pic>
        <p:nvPicPr>
          <p:cNvPr id="2867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92350"/>
            <a:ext cx="2687637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9875"/>
            <a:ext cx="8824913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Lipids are built from triglycerides</a:t>
            </a:r>
            <a:endParaRPr lang="en-US" b="0">
              <a:latin typeface="Gill Sans" charset="0"/>
              <a:ea typeface="ＭＳ Ｐゴシック" charset="0"/>
            </a:endParaRPr>
          </a:p>
        </p:txBody>
      </p:sp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4860925" y="16065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2969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92350"/>
            <a:ext cx="2687637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40250" y="2292350"/>
            <a:ext cx="21764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Triglyceride</a:t>
            </a:r>
          </a:p>
        </p:txBody>
      </p:sp>
      <p:grpSp>
        <p:nvGrpSpPr>
          <p:cNvPr id="29701" name="Group 4"/>
          <p:cNvGrpSpPr>
            <a:grpSpLocks/>
          </p:cNvGrpSpPr>
          <p:nvPr/>
        </p:nvGrpSpPr>
        <p:grpSpPr bwMode="auto">
          <a:xfrm>
            <a:off x="3708400" y="3152775"/>
            <a:ext cx="3897313" cy="1519238"/>
            <a:chOff x="152400" y="1416124"/>
            <a:chExt cx="3897739" cy="1518325"/>
          </a:xfrm>
        </p:grpSpPr>
        <p:sp>
          <p:nvSpPr>
            <p:cNvPr id="3" name="Rectangle 2"/>
            <p:cNvSpPr/>
            <p:nvPr/>
          </p:nvSpPr>
          <p:spPr>
            <a:xfrm>
              <a:off x="627115" y="1416124"/>
              <a:ext cx="2533927" cy="3220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7115" y="1993627"/>
              <a:ext cx="3423024" cy="3220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2992" y="2553678"/>
              <a:ext cx="3305536" cy="3807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3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2400" y="1416124"/>
              <a:ext cx="458788" cy="1518325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Glycero</a:t>
              </a:r>
              <a:r>
                <a:rPr lang="en-US" dirty="0">
                  <a:solidFill>
                    <a:srgbClr val="000000"/>
                  </a:solidFill>
                </a:rPr>
                <a:t>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9875"/>
            <a:ext cx="8824913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The length of the fatty acid</a:t>
            </a:r>
            <a:br>
              <a:rPr lang="en-US">
                <a:latin typeface="Gill Sans" charset="0"/>
                <a:ea typeface="ＭＳ Ｐゴシック" charset="0"/>
              </a:rPr>
            </a:br>
            <a:r>
              <a:rPr lang="en-US">
                <a:latin typeface="Gill Sans" charset="0"/>
                <a:ea typeface="ＭＳ Ｐゴシック" charset="0"/>
              </a:rPr>
              <a:t>determines digestion time</a:t>
            </a:r>
            <a:endParaRPr lang="en-US" b="0">
              <a:latin typeface="Gill Sans" charset="0"/>
              <a:ea typeface="ＭＳ Ｐゴシック" charset="0"/>
            </a:endParaRPr>
          </a:p>
        </p:txBody>
      </p:sp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4860925" y="16065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124325" y="1906588"/>
            <a:ext cx="3520240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Short chain fatty acids</a:t>
            </a:r>
            <a:endParaRPr lang="en-US" sz="1800" dirty="0"/>
          </a:p>
          <a:p>
            <a:pPr eaLnBrk="1" hangingPunct="1"/>
            <a:r>
              <a:rPr lang="en-US" sz="1800" dirty="0"/>
              <a:t>come from butter and whole milk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b="1" dirty="0" smtClean="0"/>
          </a:p>
          <a:p>
            <a:pPr eaLnBrk="1" hangingPunct="1"/>
            <a:endParaRPr lang="en-US" sz="1800" b="1" dirty="0"/>
          </a:p>
          <a:p>
            <a:pPr eaLnBrk="1" hangingPunct="1"/>
            <a:r>
              <a:rPr lang="en-US" sz="1800" b="1" dirty="0"/>
              <a:t>Medium chain fatty acids</a:t>
            </a:r>
            <a:endParaRPr lang="en-US" sz="1800" dirty="0"/>
          </a:p>
          <a:p>
            <a:pPr eaLnBrk="1" hangingPunct="1"/>
            <a:r>
              <a:rPr lang="en-US" sz="1800" dirty="0"/>
              <a:t>come from coconut and palm </a:t>
            </a:r>
            <a:r>
              <a:rPr lang="en-US" sz="1800" dirty="0" smtClean="0"/>
              <a:t>oil</a:t>
            </a:r>
          </a:p>
          <a:p>
            <a:pPr eaLnBrk="1" hangingPunct="1"/>
            <a:endParaRPr lang="en-US" sz="1800" b="1" dirty="0"/>
          </a:p>
          <a:p>
            <a:pPr eaLnBrk="1" hangingPunct="1"/>
            <a:endParaRPr lang="en-US" sz="1800" b="1" dirty="0" smtClean="0"/>
          </a:p>
          <a:p>
            <a:pPr eaLnBrk="1" hangingPunct="1"/>
            <a:endParaRPr lang="en-US" sz="1800" b="1" dirty="0" smtClean="0"/>
          </a:p>
          <a:p>
            <a:pPr eaLnBrk="1" hangingPunct="1"/>
            <a:r>
              <a:rPr lang="en-US" sz="1800" b="1" dirty="0" smtClean="0"/>
              <a:t>Long </a:t>
            </a:r>
            <a:r>
              <a:rPr lang="en-US" sz="1800" b="1" dirty="0"/>
              <a:t>chain fatty acids</a:t>
            </a:r>
            <a:endParaRPr lang="en-US" sz="1800" dirty="0"/>
          </a:p>
          <a:p>
            <a:pPr eaLnBrk="1" hangingPunct="1"/>
            <a:r>
              <a:rPr lang="en-US" sz="1800" dirty="0"/>
              <a:t>come from meat and plant oils 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  <p:sp>
        <p:nvSpPr>
          <p:cNvPr id="4" name="Up Arrow 3"/>
          <p:cNvSpPr/>
          <p:nvPr/>
        </p:nvSpPr>
        <p:spPr>
          <a:xfrm flipV="1">
            <a:off x="7732895" y="1676135"/>
            <a:ext cx="542040" cy="3748088"/>
          </a:xfrm>
          <a:prstGeom prst="upArrow">
            <a:avLst>
              <a:gd name="adj1" fmla="val 50000"/>
              <a:gd name="adj2" fmla="val 95156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5848350" y="5678488"/>
            <a:ext cx="2936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How long to digest</a:t>
            </a:r>
          </a:p>
        </p:txBody>
      </p:sp>
      <p:grpSp>
        <p:nvGrpSpPr>
          <p:cNvPr id="30726" name="Group 7"/>
          <p:cNvGrpSpPr>
            <a:grpSpLocks/>
          </p:cNvGrpSpPr>
          <p:nvPr/>
        </p:nvGrpSpPr>
        <p:grpSpPr bwMode="auto">
          <a:xfrm>
            <a:off x="285750" y="1606550"/>
            <a:ext cx="1903413" cy="1517650"/>
            <a:chOff x="152400" y="1416124"/>
            <a:chExt cx="1904185" cy="1518325"/>
          </a:xfrm>
        </p:grpSpPr>
        <p:sp>
          <p:nvSpPr>
            <p:cNvPr id="9" name="Rectangle 8"/>
            <p:cNvSpPr/>
            <p:nvPr/>
          </p:nvSpPr>
          <p:spPr>
            <a:xfrm>
              <a:off x="627256" y="1416124"/>
              <a:ext cx="1429329" cy="32240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7256" y="1992643"/>
              <a:ext cx="1429329" cy="32240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1548" y="2554868"/>
              <a:ext cx="1415037" cy="37958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400" y="1416124"/>
              <a:ext cx="458788" cy="1518325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Glycero</a:t>
              </a:r>
              <a:r>
                <a:rPr lang="en-US" dirty="0">
                  <a:solidFill>
                    <a:srgbClr val="000000"/>
                  </a:solidFill>
                </a:rPr>
                <a:t>l</a:t>
              </a:r>
            </a:p>
          </p:txBody>
        </p:sp>
      </p:grpSp>
      <p:grpSp>
        <p:nvGrpSpPr>
          <p:cNvPr id="30727" name="Group 12"/>
          <p:cNvGrpSpPr>
            <a:grpSpLocks/>
          </p:cNvGrpSpPr>
          <p:nvPr/>
        </p:nvGrpSpPr>
        <p:grpSpPr bwMode="auto">
          <a:xfrm>
            <a:off x="152400" y="4460875"/>
            <a:ext cx="3257550" cy="1519238"/>
            <a:chOff x="152401" y="1416124"/>
            <a:chExt cx="1904184" cy="1518325"/>
          </a:xfrm>
        </p:grpSpPr>
        <p:sp>
          <p:nvSpPr>
            <p:cNvPr id="14" name="Rectangle 13"/>
            <p:cNvSpPr/>
            <p:nvPr/>
          </p:nvSpPr>
          <p:spPr>
            <a:xfrm>
              <a:off x="378824" y="1416124"/>
              <a:ext cx="1677761" cy="3220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8824" y="1993627"/>
              <a:ext cx="1677761" cy="3220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8824" y="2553678"/>
              <a:ext cx="1677761" cy="3807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Fatty Acid 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2401" y="1416124"/>
              <a:ext cx="226703" cy="1518325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Glycero</a:t>
              </a:r>
              <a:r>
                <a:rPr lang="en-US" dirty="0">
                  <a:solidFill>
                    <a:srgbClr val="000000"/>
                  </a:solidFill>
                </a:rPr>
                <a:t>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274935" y="1721922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05868" y="4478160"/>
            <a:ext cx="62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9875"/>
            <a:ext cx="8824913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Fatty acids can be saturated or unsaturated</a:t>
            </a:r>
            <a:endParaRPr lang="en-US" b="0">
              <a:latin typeface="Gill Sans" charset="0"/>
              <a:ea typeface="ＭＳ Ｐゴシック" charset="0"/>
            </a:endParaRPr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860925" y="16065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5576888" y="2141538"/>
            <a:ext cx="3270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Saturated fatty acids are </a:t>
            </a:r>
            <a:r>
              <a:rPr lang="en-US" sz="1800" b="1" dirty="0" smtClean="0"/>
              <a:t>solid at room temperature – ex: butter, coconut oil</a:t>
            </a:r>
            <a:endParaRPr lang="en-US" sz="1800" b="1" dirty="0"/>
          </a:p>
        </p:txBody>
      </p:sp>
      <p:sp>
        <p:nvSpPr>
          <p:cNvPr id="31748" name="TextBox 9"/>
          <p:cNvSpPr txBox="1">
            <a:spLocks noChangeArrowheads="1"/>
          </p:cNvSpPr>
          <p:nvPr/>
        </p:nvSpPr>
        <p:spPr bwMode="auto">
          <a:xfrm>
            <a:off x="5430838" y="4052888"/>
            <a:ext cx="3546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Unsaturated fatty acids can be</a:t>
            </a:r>
          </a:p>
          <a:p>
            <a:pPr eaLnBrk="1" hangingPunct="1"/>
            <a:r>
              <a:rPr lang="en-US" sz="1800" b="1" dirty="0"/>
              <a:t>solid or </a:t>
            </a:r>
            <a:r>
              <a:rPr lang="en-US" sz="1800" b="1" dirty="0" smtClean="0"/>
              <a:t>liquid – ex: vegetable oils or shortening </a:t>
            </a:r>
            <a:endParaRPr lang="en-US" sz="1800" b="1" dirty="0"/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765175" y="2235200"/>
            <a:ext cx="3186113" cy="346075"/>
            <a:chOff x="152400" y="1957582"/>
            <a:chExt cx="3185278" cy="346432"/>
          </a:xfrm>
        </p:grpSpPr>
        <p:sp>
          <p:nvSpPr>
            <p:cNvPr id="2" name="Rectangle 1"/>
            <p:cNvSpPr/>
            <p:nvPr/>
          </p:nvSpPr>
          <p:spPr>
            <a:xfrm>
              <a:off x="152400" y="1957582"/>
              <a:ext cx="372965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5829" y="1957582"/>
              <a:ext cx="372965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5451" y="1957582"/>
              <a:ext cx="372964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4118" y="1957582"/>
              <a:ext cx="372965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8657" y="1957582"/>
              <a:ext cx="372964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61608" y="1957582"/>
              <a:ext cx="372964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64713" y="1957582"/>
              <a:ext cx="372965" cy="3464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Minus 4"/>
            <p:cNvSpPr/>
            <p:nvPr/>
          </p:nvSpPr>
          <p:spPr>
            <a:xfrm>
              <a:off x="525365" y="2124442"/>
              <a:ext cx="85703" cy="4608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Minus 19"/>
            <p:cNvSpPr/>
            <p:nvPr/>
          </p:nvSpPr>
          <p:spPr>
            <a:xfrm>
              <a:off x="969749" y="2124442"/>
              <a:ext cx="85703" cy="4608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Minus 20"/>
            <p:cNvSpPr/>
            <p:nvPr/>
          </p:nvSpPr>
          <p:spPr>
            <a:xfrm>
              <a:off x="1407784" y="2124442"/>
              <a:ext cx="85703" cy="4608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Minus 21"/>
            <p:cNvSpPr/>
            <p:nvPr/>
          </p:nvSpPr>
          <p:spPr>
            <a:xfrm>
              <a:off x="1866451" y="2124442"/>
              <a:ext cx="85703" cy="4608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Minus 22"/>
            <p:cNvSpPr/>
            <p:nvPr/>
          </p:nvSpPr>
          <p:spPr>
            <a:xfrm>
              <a:off x="2363208" y="2124442"/>
              <a:ext cx="85703" cy="4608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Minus 23"/>
            <p:cNvSpPr/>
            <p:nvPr/>
          </p:nvSpPr>
          <p:spPr>
            <a:xfrm>
              <a:off x="2866314" y="2124442"/>
              <a:ext cx="85703" cy="4608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750" name="Group 15"/>
          <p:cNvGrpSpPr>
            <a:grpSpLocks/>
          </p:cNvGrpSpPr>
          <p:nvPr/>
        </p:nvGrpSpPr>
        <p:grpSpPr bwMode="auto">
          <a:xfrm>
            <a:off x="801688" y="4022725"/>
            <a:ext cx="3184525" cy="346075"/>
            <a:chOff x="801132" y="3818065"/>
            <a:chExt cx="3185278" cy="346432"/>
          </a:xfrm>
        </p:grpSpPr>
        <p:grpSp>
          <p:nvGrpSpPr>
            <p:cNvPr id="31765" name="Group 25"/>
            <p:cNvGrpSpPr>
              <a:grpSpLocks/>
            </p:cNvGrpSpPr>
            <p:nvPr/>
          </p:nvGrpSpPr>
          <p:grpSpPr bwMode="auto">
            <a:xfrm>
              <a:off x="801132" y="3818065"/>
              <a:ext cx="3185278" cy="346432"/>
              <a:chOff x="152400" y="1957582"/>
              <a:chExt cx="3185278" cy="34643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52400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16060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55901" y="1957582"/>
                <a:ext cx="373151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514797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987984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461171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964527" y="1957582"/>
                <a:ext cx="373151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Minus 33"/>
              <p:cNvSpPr/>
              <p:nvPr/>
            </p:nvSpPr>
            <p:spPr>
              <a:xfrm>
                <a:off x="525550" y="2124442"/>
                <a:ext cx="85745" cy="46084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Minus 34"/>
              <p:cNvSpPr/>
              <p:nvPr/>
            </p:nvSpPr>
            <p:spPr>
              <a:xfrm>
                <a:off x="970155" y="2124442"/>
                <a:ext cx="85745" cy="46084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Minus 35"/>
              <p:cNvSpPr/>
              <p:nvPr/>
            </p:nvSpPr>
            <p:spPr>
              <a:xfrm>
                <a:off x="1408409" y="2124442"/>
                <a:ext cx="85745" cy="46084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Minus 37"/>
              <p:cNvSpPr/>
              <p:nvPr/>
            </p:nvSpPr>
            <p:spPr>
              <a:xfrm>
                <a:off x="2362723" y="2124442"/>
                <a:ext cx="85745" cy="46084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Minus 38"/>
              <p:cNvSpPr/>
              <p:nvPr/>
            </p:nvSpPr>
            <p:spPr>
              <a:xfrm>
                <a:off x="2866079" y="2124442"/>
                <a:ext cx="85745" cy="46084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Equal 7"/>
            <p:cNvSpPr/>
            <p:nvPr/>
          </p:nvSpPr>
          <p:spPr>
            <a:xfrm>
              <a:off x="2479516" y="3927716"/>
              <a:ext cx="157200" cy="177983"/>
            </a:xfrm>
            <a:prstGeom prst="mathEqual">
              <a:avLst/>
            </a:prstGeom>
            <a:solidFill>
              <a:srgbClr val="FF008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1751" name="Group 16"/>
          <p:cNvGrpSpPr>
            <a:grpSpLocks/>
          </p:cNvGrpSpPr>
          <p:nvPr/>
        </p:nvGrpSpPr>
        <p:grpSpPr bwMode="auto">
          <a:xfrm>
            <a:off x="701675" y="4953000"/>
            <a:ext cx="3178175" cy="509588"/>
            <a:chOff x="702151" y="4953093"/>
            <a:chExt cx="3177411" cy="509840"/>
          </a:xfrm>
        </p:grpSpPr>
        <p:sp>
          <p:nvSpPr>
            <p:cNvPr id="46" name="Rectangle 45"/>
            <p:cNvSpPr/>
            <p:nvPr/>
          </p:nvSpPr>
          <p:spPr>
            <a:xfrm>
              <a:off x="702151" y="5116687"/>
              <a:ext cx="372973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65590" y="5116687"/>
              <a:ext cx="372973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605222" y="5116687"/>
              <a:ext cx="372972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063899" y="5116687"/>
              <a:ext cx="372973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38447" y="4953093"/>
              <a:ext cx="372972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11409" y="4953093"/>
              <a:ext cx="372972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06590" y="4953093"/>
              <a:ext cx="372972" cy="34624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Minus 52"/>
            <p:cNvSpPr/>
            <p:nvPr/>
          </p:nvSpPr>
          <p:spPr>
            <a:xfrm>
              <a:off x="1075124" y="5277103"/>
              <a:ext cx="85704" cy="46061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Minus 53"/>
            <p:cNvSpPr/>
            <p:nvPr/>
          </p:nvSpPr>
          <p:spPr>
            <a:xfrm>
              <a:off x="1519517" y="5277103"/>
              <a:ext cx="85704" cy="46061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Minus 54"/>
            <p:cNvSpPr/>
            <p:nvPr/>
          </p:nvSpPr>
          <p:spPr>
            <a:xfrm>
              <a:off x="1957562" y="5277103"/>
              <a:ext cx="85704" cy="46061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Minus 55"/>
            <p:cNvSpPr/>
            <p:nvPr/>
          </p:nvSpPr>
          <p:spPr>
            <a:xfrm>
              <a:off x="2913007" y="5116687"/>
              <a:ext cx="85704" cy="46060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Minus 56"/>
            <p:cNvSpPr/>
            <p:nvPr/>
          </p:nvSpPr>
          <p:spPr>
            <a:xfrm>
              <a:off x="3416123" y="5116687"/>
              <a:ext cx="85704" cy="46060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Equal 44"/>
            <p:cNvSpPr/>
            <p:nvPr/>
          </p:nvSpPr>
          <p:spPr>
            <a:xfrm>
              <a:off x="2381322" y="5145276"/>
              <a:ext cx="157125" cy="179476"/>
            </a:xfrm>
            <a:prstGeom prst="mathEqual">
              <a:avLst/>
            </a:prstGeom>
            <a:solidFill>
              <a:srgbClr val="FF008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9875"/>
            <a:ext cx="8824913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Unsaturated fatty acids can have cis or trans shape</a:t>
            </a:r>
            <a:endParaRPr lang="en-US" b="0">
              <a:latin typeface="Gill Sans" charset="0"/>
              <a:ea typeface="ＭＳ Ｐゴシック" charset="0"/>
            </a:endParaRPr>
          </a:p>
        </p:txBody>
      </p:sp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4860925" y="16065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860925" y="1689099"/>
            <a:ext cx="3462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u="sng" dirty="0" err="1"/>
              <a:t>Cis</a:t>
            </a:r>
            <a:r>
              <a:rPr lang="en-US" sz="2000" b="1" dirty="0"/>
              <a:t> unsaturated fatty acids</a:t>
            </a:r>
          </a:p>
          <a:p>
            <a:pPr eaLnBrk="1" hangingPunct="1"/>
            <a:r>
              <a:rPr lang="en-US" sz="2000" b="1" dirty="0"/>
              <a:t>are liquid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4860925" y="3194174"/>
            <a:ext cx="38766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Trans</a:t>
            </a:r>
            <a:r>
              <a:rPr lang="en-US" sz="1800" b="1" dirty="0"/>
              <a:t> </a:t>
            </a:r>
            <a:r>
              <a:rPr lang="en-US" sz="2000" b="1" dirty="0"/>
              <a:t>unsaturated</a:t>
            </a:r>
            <a:r>
              <a:rPr lang="en-US" sz="1800" b="1" dirty="0"/>
              <a:t> fatty acids</a:t>
            </a:r>
          </a:p>
          <a:p>
            <a:pPr eaLnBrk="1" hangingPunct="1"/>
            <a:r>
              <a:rPr lang="en-US" sz="1800" b="1" dirty="0"/>
              <a:t>are solid</a:t>
            </a: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992438" y="5959475"/>
            <a:ext cx="5614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Trans fatty acids increase the risk of heart disease</a:t>
            </a:r>
          </a:p>
        </p:txBody>
      </p:sp>
      <p:pic>
        <p:nvPicPr>
          <p:cNvPr id="3277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4097338"/>
            <a:ext cx="14255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194175"/>
            <a:ext cx="12350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6510338" y="4860925"/>
            <a:ext cx="614362" cy="423863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2777" name="Group 26"/>
          <p:cNvGrpSpPr>
            <a:grpSpLocks/>
          </p:cNvGrpSpPr>
          <p:nvPr/>
        </p:nvGrpSpPr>
        <p:grpSpPr bwMode="auto">
          <a:xfrm>
            <a:off x="699965" y="3765427"/>
            <a:ext cx="3184525" cy="346075"/>
            <a:chOff x="801132" y="3818065"/>
            <a:chExt cx="3185278" cy="346432"/>
          </a:xfrm>
        </p:grpSpPr>
        <p:grpSp>
          <p:nvGrpSpPr>
            <p:cNvPr id="32792" name="Group 27"/>
            <p:cNvGrpSpPr>
              <a:grpSpLocks/>
            </p:cNvGrpSpPr>
            <p:nvPr/>
          </p:nvGrpSpPr>
          <p:grpSpPr bwMode="auto">
            <a:xfrm>
              <a:off x="801132" y="3818065"/>
              <a:ext cx="3185278" cy="346432"/>
              <a:chOff x="152400" y="1957582"/>
              <a:chExt cx="3185278" cy="34643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52400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16060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055901" y="1957582"/>
                <a:ext cx="373151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514797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987984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461171" y="1957582"/>
                <a:ext cx="373150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964527" y="1957582"/>
                <a:ext cx="373151" cy="3464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Minus 36"/>
              <p:cNvSpPr/>
              <p:nvPr/>
            </p:nvSpPr>
            <p:spPr>
              <a:xfrm>
                <a:off x="525550" y="2124441"/>
                <a:ext cx="85745" cy="46085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Minus 37"/>
              <p:cNvSpPr/>
              <p:nvPr/>
            </p:nvSpPr>
            <p:spPr>
              <a:xfrm>
                <a:off x="970155" y="2124441"/>
                <a:ext cx="85745" cy="46085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Minus 38"/>
              <p:cNvSpPr/>
              <p:nvPr/>
            </p:nvSpPr>
            <p:spPr>
              <a:xfrm>
                <a:off x="1408409" y="2124441"/>
                <a:ext cx="85745" cy="46085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Minus 39"/>
              <p:cNvSpPr/>
              <p:nvPr/>
            </p:nvSpPr>
            <p:spPr>
              <a:xfrm>
                <a:off x="2362723" y="2124441"/>
                <a:ext cx="85745" cy="46085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Minus 40"/>
              <p:cNvSpPr/>
              <p:nvPr/>
            </p:nvSpPr>
            <p:spPr>
              <a:xfrm>
                <a:off x="2866079" y="2124441"/>
                <a:ext cx="85745" cy="46085"/>
              </a:xfrm>
              <a:prstGeom prst="mathMinus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9" name="Equal 28"/>
            <p:cNvSpPr/>
            <p:nvPr/>
          </p:nvSpPr>
          <p:spPr>
            <a:xfrm>
              <a:off x="2479516" y="3927715"/>
              <a:ext cx="157200" cy="177983"/>
            </a:xfrm>
            <a:prstGeom prst="mathEqual">
              <a:avLst/>
            </a:prstGeom>
            <a:solidFill>
              <a:srgbClr val="FF008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778" name="Group 41"/>
          <p:cNvGrpSpPr>
            <a:grpSpLocks/>
          </p:cNvGrpSpPr>
          <p:nvPr/>
        </p:nvGrpSpPr>
        <p:grpSpPr bwMode="auto">
          <a:xfrm>
            <a:off x="912079" y="1719262"/>
            <a:ext cx="3176588" cy="511175"/>
            <a:chOff x="702151" y="4953093"/>
            <a:chExt cx="3177411" cy="509840"/>
          </a:xfrm>
        </p:grpSpPr>
        <p:sp>
          <p:nvSpPr>
            <p:cNvPr id="43" name="Rectangle 42"/>
            <p:cNvSpPr/>
            <p:nvPr/>
          </p:nvSpPr>
          <p:spPr>
            <a:xfrm>
              <a:off x="702151" y="5116178"/>
              <a:ext cx="373160" cy="3467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65821" y="5116178"/>
              <a:ext cx="373160" cy="3467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05673" y="5116178"/>
              <a:ext cx="373159" cy="3467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64579" y="5116178"/>
              <a:ext cx="373160" cy="3467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537776" y="4953093"/>
              <a:ext cx="373160" cy="34675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010974" y="4953093"/>
              <a:ext cx="373160" cy="34675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06402" y="4953093"/>
              <a:ext cx="373160" cy="34675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Minus 49"/>
            <p:cNvSpPr/>
            <p:nvPr/>
          </p:nvSpPr>
          <p:spPr>
            <a:xfrm>
              <a:off x="1075311" y="5276097"/>
              <a:ext cx="85747" cy="45917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1519926" y="5276097"/>
              <a:ext cx="85747" cy="45917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Minus 51"/>
            <p:cNvSpPr/>
            <p:nvPr/>
          </p:nvSpPr>
          <p:spPr>
            <a:xfrm>
              <a:off x="1958189" y="5276097"/>
              <a:ext cx="85747" cy="45917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Minus 52"/>
            <p:cNvSpPr/>
            <p:nvPr/>
          </p:nvSpPr>
          <p:spPr>
            <a:xfrm>
              <a:off x="2912524" y="5117762"/>
              <a:ext cx="85747" cy="4433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Minus 53"/>
            <p:cNvSpPr/>
            <p:nvPr/>
          </p:nvSpPr>
          <p:spPr>
            <a:xfrm>
              <a:off x="3415892" y="5117762"/>
              <a:ext cx="85747" cy="44334"/>
            </a:xfrm>
            <a:prstGeom prst="mathMinus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Equal 54"/>
            <p:cNvSpPr/>
            <p:nvPr/>
          </p:nvSpPr>
          <p:spPr>
            <a:xfrm>
              <a:off x="2380574" y="5144678"/>
              <a:ext cx="157203" cy="178920"/>
            </a:xfrm>
            <a:prstGeom prst="mathEqual">
              <a:avLst/>
            </a:prstGeom>
            <a:solidFill>
              <a:srgbClr val="FF008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814805" y="4483950"/>
            <a:ext cx="3069685" cy="1309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904142" y="2533653"/>
            <a:ext cx="3184525" cy="356578"/>
          </a:xfrm>
          <a:prstGeom prst="bentConnector3">
            <a:avLst/>
          </a:prstGeom>
          <a:ln>
            <a:solidFill>
              <a:srgbClr val="0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Definition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04800" indent="-304800">
              <a:defRPr/>
            </a:pPr>
            <a:r>
              <a:rPr lang="en-US" b="1" dirty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M</a:t>
            </a:r>
            <a:r>
              <a:rPr lang="en-US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acronutrients are: </a:t>
            </a:r>
            <a:r>
              <a:rPr lang="en-US" dirty="0"/>
              <a:t>Carbohydrates, Fats/Lipids, and Protein that the body uses for </a:t>
            </a:r>
            <a:r>
              <a:rPr lang="en-US" dirty="0" smtClean="0"/>
              <a:t>calories and structure. </a:t>
            </a:r>
            <a:endParaRPr lang="en-US" b="1" dirty="0" smtClean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  <a:p>
            <a:pPr marL="304800" indent="-304800">
              <a:defRPr/>
            </a:pPr>
            <a:endParaRPr lang="en-US" b="1" dirty="0" smtClean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  <a:p>
            <a:pPr marL="304800" indent="-304800">
              <a:defRPr/>
            </a:pPr>
            <a:r>
              <a:rPr lang="en-US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Micronutrients</a:t>
            </a:r>
            <a:r>
              <a:rPr lang="en-US" b="1" dirty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  <a:r>
              <a:rPr lang="en-US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are: </a:t>
            </a:r>
            <a:r>
              <a:rPr lang="en-US" dirty="0" smtClean="0"/>
              <a:t>Vitamins </a:t>
            </a:r>
            <a:r>
              <a:rPr lang="en-US" dirty="0"/>
              <a:t>and Minerals that the body uses to help </a:t>
            </a:r>
            <a:r>
              <a:rPr lang="en-US" dirty="0" smtClean="0"/>
              <a:t>perform </a:t>
            </a:r>
            <a:r>
              <a:rPr lang="en-US" dirty="0"/>
              <a:t>important </a:t>
            </a:r>
            <a:r>
              <a:rPr lang="en-US" dirty="0" smtClean="0"/>
              <a:t>functions.</a:t>
            </a:r>
            <a:endParaRPr lang="en-US" b="1" dirty="0" smtClean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  <a:p>
            <a:pPr marL="304800" indent="-304800">
              <a:defRPr/>
            </a:pPr>
            <a:endParaRPr lang="en-US" b="1" dirty="0">
              <a:latin typeface="+mj-lt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31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9875"/>
            <a:ext cx="8824913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What is cholesterol?</a:t>
            </a:r>
            <a:endParaRPr lang="en-US" b="0" dirty="0">
              <a:latin typeface="Gill Sans" charset="0"/>
              <a:ea typeface="ＭＳ Ｐゴシック" charset="0"/>
            </a:endParaRPr>
          </a:p>
        </p:txBody>
      </p:sp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860925" y="16065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152400" y="1273611"/>
            <a:ext cx="6174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Cholesterol can mean the highly ringed molecule we absorb from animal products….</a:t>
            </a:r>
            <a:endParaRPr lang="en-US" sz="2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67318" y="3802090"/>
            <a:ext cx="617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….</a:t>
            </a:r>
            <a:r>
              <a:rPr lang="en-US" sz="2000" b="1" i="1" dirty="0" smtClean="0"/>
              <a:t>or </a:t>
            </a:r>
            <a:r>
              <a:rPr lang="en-US" sz="2000" b="1" dirty="0" smtClean="0"/>
              <a:t>a vesicle that transports lipids in the blood.</a:t>
            </a:r>
            <a:endParaRPr lang="en-US" sz="2000" b="1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591774" y="4278929"/>
            <a:ext cx="2061918" cy="2066668"/>
          </a:xfrm>
          <a:prstGeom prst="ellipse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DC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Low Density Lipoprotein (LDL)</a:t>
            </a: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5046663" y="4728311"/>
            <a:ext cx="1050070" cy="1050071"/>
          </a:xfrm>
          <a:prstGeom prst="ellipse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DC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4704707"/>
            <a:ext cx="2207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High Density Lipoprotein (HDL)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11" y="749973"/>
            <a:ext cx="4515314" cy="30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75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8" grpId="0"/>
      <p:bldP spid="4" grpId="0" animBg="1"/>
      <p:bldP spid="59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Describe the differences and similarities in structure between triglycerides, fatty acids and cholesterol.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11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Carbohydrates and proteins can float freely in blood. Why do lipids require a special transporter?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107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What foods are rich in proteins?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107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8905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Proteins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63663"/>
            <a:ext cx="8001000" cy="44958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Are found in</a:t>
            </a:r>
            <a:r>
              <a:rPr lang="en-US" b="1" dirty="0" smtClean="0"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:</a:t>
            </a:r>
            <a:endParaRPr lang="en-US" b="1" dirty="0">
              <a:latin typeface="Times New Roman Bold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813" y="2266950"/>
            <a:ext cx="3328987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Meat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Fish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Dairy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Eggs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Beans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Nuts</a:t>
            </a:r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347913"/>
            <a:ext cx="40894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Proteins are chains of amino acids 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 </a:t>
            </a:r>
            <a:endParaRPr lang="en-US">
              <a:latin typeface="Gill Sans" charset="0"/>
              <a:ea typeface="ＭＳ Ｐゴシック" charset="0"/>
            </a:endParaRPr>
          </a:p>
        </p:txBody>
      </p:sp>
      <p:pic>
        <p:nvPicPr>
          <p:cNvPr id="3481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73200"/>
            <a:ext cx="35623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839913"/>
            <a:ext cx="478313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The body uses 20 different kinds of amino acid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690688"/>
            <a:ext cx="41306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2663" y="5878513"/>
            <a:ext cx="53895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Each amino acid has a different ‘R’ group</a:t>
            </a:r>
          </a:p>
        </p:txBody>
      </p:sp>
      <p:sp>
        <p:nvSpPr>
          <p:cNvPr id="4" name="Donut 3"/>
          <p:cNvSpPr/>
          <p:nvPr/>
        </p:nvSpPr>
        <p:spPr>
          <a:xfrm>
            <a:off x="3678238" y="4043363"/>
            <a:ext cx="1781175" cy="1820862"/>
          </a:xfrm>
          <a:prstGeom prst="donut">
            <a:avLst>
              <a:gd name="adj" fmla="val 5774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The body can make some amino acids but not all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347788"/>
            <a:ext cx="65341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4538" y="5626100"/>
            <a:ext cx="81184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atin typeface="+mj-lt"/>
              </a:rPr>
              <a:t>Essential amino acids must be obtained from the diet</a:t>
            </a:r>
          </a:p>
        </p:txBody>
      </p:sp>
      <p:sp>
        <p:nvSpPr>
          <p:cNvPr id="2" name="Frame 1"/>
          <p:cNvSpPr/>
          <p:nvPr/>
        </p:nvSpPr>
        <p:spPr>
          <a:xfrm>
            <a:off x="1138238" y="1187450"/>
            <a:ext cx="2351087" cy="3922713"/>
          </a:xfrm>
          <a:prstGeom prst="frame">
            <a:avLst>
              <a:gd name="adj1" fmla="val 404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355600" y="511175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200">
                <a:latin typeface="Gill Sans" charset="0"/>
                <a:ea typeface="ＭＳ Ｐゴシック" charset="0"/>
              </a:rPr>
              <a:t>Animal-based proteins are </a:t>
            </a:r>
            <a:r>
              <a:rPr lang="en-US" sz="3200" u="sng">
                <a:latin typeface="Gill Sans" charset="0"/>
                <a:ea typeface="ＭＳ Ｐゴシック" charset="0"/>
              </a:rPr>
              <a:t>complete</a:t>
            </a:r>
            <a:r>
              <a:rPr lang="en-US" sz="3200">
                <a:latin typeface="Gill Sans" charset="0"/>
                <a:ea typeface="ＭＳ Ｐゴシック" charset="0"/>
              </a:rPr>
              <a:t> – they have all the essential amino acids.</a:t>
            </a:r>
            <a:br>
              <a:rPr lang="en-US" sz="3200">
                <a:latin typeface="Gill Sans" charset="0"/>
                <a:ea typeface="ＭＳ Ｐゴシック" charset="0"/>
              </a:rPr>
            </a:br>
            <a:r>
              <a:rPr lang="en-US" sz="3200">
                <a:latin typeface="Gill Sans" charset="0"/>
                <a:ea typeface="ＭＳ Ｐゴシック" charset="0"/>
              </a:rPr>
              <a:t>Plant-based proteins often aren’t</a:t>
            </a:r>
            <a:br>
              <a:rPr lang="en-US" sz="3200">
                <a:latin typeface="Gill Sans" charset="0"/>
                <a:ea typeface="ＭＳ Ｐゴシック" charset="0"/>
              </a:rPr>
            </a:br>
            <a:endParaRPr lang="en-US" sz="3200">
              <a:latin typeface="Gill Sans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4038" y="4999038"/>
            <a:ext cx="572928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+mj-lt"/>
              </a:rPr>
              <a:t>Vegetarians must make sure they get </a:t>
            </a:r>
          </a:p>
          <a:p>
            <a:pPr algn="ctr">
              <a:defRPr/>
            </a:pPr>
            <a:r>
              <a:rPr lang="en-US" sz="2800" b="1" dirty="0">
                <a:latin typeface="+mj-lt"/>
              </a:rPr>
              <a:t>all 9 essential amino acids!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457200" y="2722563"/>
            <a:ext cx="82296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>
              <a:defRPr/>
            </a:pPr>
            <a:endParaRPr lang="en-US" sz="2400" dirty="0">
              <a:latin typeface="+mj-lt"/>
              <a:ea typeface="ＭＳ Ｐゴシック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 smtClean="0">
                <a:latin typeface="+mj-lt"/>
                <a:ea typeface="ＭＳ Ｐゴシック" charset="0"/>
              </a:rPr>
              <a:t>Only soy and quinoa have complete proteins.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2400" dirty="0">
              <a:latin typeface="+mj-lt"/>
              <a:ea typeface="ＭＳ Ｐゴシック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</a:rPr>
              <a:t>Legumes (beans) have limited methionine and tryptophan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2400" dirty="0">
              <a:latin typeface="+mj-lt"/>
              <a:ea typeface="ＭＳ Ｐゴシック" charset="0"/>
            </a:endParaRP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</a:rPr>
              <a:t>Grains have limited lysine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2400" dirty="0" smtClean="0">
              <a:latin typeface="+mj-lt"/>
              <a:ea typeface="ＭＳ Ｐゴシック" charset="0"/>
            </a:endParaRPr>
          </a:p>
          <a:p>
            <a:pPr algn="l">
              <a:defRPr/>
            </a:pPr>
            <a:r>
              <a:rPr lang="en-US" sz="2400" dirty="0" smtClean="0">
                <a:latin typeface="+mj-lt"/>
                <a:ea typeface="ＭＳ Ｐゴシック" charset="0"/>
              </a:rPr>
              <a:t> </a:t>
            </a:r>
            <a:endParaRPr lang="en-US" sz="2400" dirty="0">
              <a:latin typeface="+mj-lt"/>
              <a:ea typeface="ＭＳ Ｐゴシック" charset="0"/>
            </a:endParaRP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999038"/>
            <a:ext cx="148113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845050"/>
            <a:ext cx="1535112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How are proteins &amp; amino acids used in the body?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107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Answer the question on your worksheet:</a:t>
            </a:r>
          </a:p>
          <a:p>
            <a:pPr marL="0" indent="0">
              <a:buNone/>
              <a:defRPr/>
            </a:pPr>
            <a:endParaRPr lang="en-US" b="1" dirty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W</a:t>
            </a:r>
            <a:r>
              <a:rPr lang="en-US" sz="3600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hat foods are rich in</a:t>
            </a:r>
            <a:r>
              <a:rPr lang="en-US" sz="3600" b="1" dirty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  <a:r>
              <a:rPr lang="en-US" sz="3600" b="1" dirty="0" smtClean="0">
                <a:latin typeface="+mj-lt"/>
                <a:ea typeface="ＭＳ Ｐゴシック" charset="0"/>
                <a:cs typeface="Times New Roman" charset="0"/>
                <a:sym typeface="Times New Roman" charset="0"/>
              </a:rPr>
              <a:t>carbohydrates?</a:t>
            </a:r>
            <a:endParaRPr lang="en-US" sz="3600" b="1" dirty="0">
              <a:latin typeface="+mj-lt"/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Proteins are used for almost everything! 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7815" y="1524000"/>
            <a:ext cx="675249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Build muscle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Make up organs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Hemoglobin to carry oxygen in the blood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Hormones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Antibodies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Cell structure and communication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Enzymes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8563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List as many micronutrients that you can think of. In what foods are these micronutrients found?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03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58750" y="241300"/>
            <a:ext cx="8929688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defRPr/>
            </a:pPr>
            <a:r>
              <a:rPr lang="en-US" dirty="0" smtClean="0">
                <a:latin typeface="Gill Sans" charset="0"/>
                <a:ea typeface="ＭＳ Ｐゴシック" charset="0"/>
                <a:cs typeface="ＭＳ Ｐゴシック" charset="0"/>
              </a:rPr>
              <a:t>Micronutrients: </a:t>
            </a:r>
            <a:r>
              <a:rPr lang="en-US" dirty="0">
                <a:latin typeface="Gill Sans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Gill Sans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+mj-lt"/>
                <a:ea typeface="ＭＳ Ｐゴシック" charset="0"/>
                <a:cs typeface="Times New Roman" charset="0"/>
                <a:sym typeface="Calibri Bold" charset="0"/>
              </a:rPr>
              <a:t>Critical for health but don’t provide calories</a:t>
            </a:r>
            <a:br>
              <a:rPr lang="en-US" dirty="0" smtClean="0">
                <a:latin typeface="+mj-lt"/>
                <a:ea typeface="ＭＳ Ｐゴシック" charset="0"/>
                <a:cs typeface="Times New Roman" charset="0"/>
                <a:sym typeface="Calibri Bold" charset="0"/>
              </a:rPr>
            </a:br>
            <a:r>
              <a:rPr lang="en-US" dirty="0" smtClean="0">
                <a:ea typeface="ＭＳ Ｐゴシック" charset="0"/>
                <a:sym typeface="Calibri Bold" charset="0"/>
              </a:rPr>
              <a:t>Vitamins and Minerals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505075"/>
            <a:ext cx="1620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419475"/>
            <a:ext cx="18319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92563"/>
            <a:ext cx="14351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5060950"/>
            <a:ext cx="16256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490788"/>
            <a:ext cx="2349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1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4668838"/>
            <a:ext cx="2286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4727575"/>
            <a:ext cx="2006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173538"/>
            <a:ext cx="21875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167063"/>
            <a:ext cx="20574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409950"/>
            <a:ext cx="2387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06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Micronutrients: Vitamins</a:t>
            </a:r>
          </a:p>
        </p:txBody>
      </p:sp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23988"/>
            <a:ext cx="5386388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5562230" y="1701807"/>
            <a:ext cx="34877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b="1" dirty="0"/>
              <a:t>Easily destroyed by </a:t>
            </a:r>
            <a:r>
              <a:rPr lang="en-US" b="1" dirty="0" smtClean="0"/>
              <a:t>cooking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b="1" dirty="0" smtClean="0"/>
              <a:t>Easily excreted from body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86388" y="1868488"/>
            <a:ext cx="0" cy="1227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78450" y="3686175"/>
            <a:ext cx="0" cy="1919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2" name="TextBox 14"/>
          <p:cNvSpPr txBox="1">
            <a:spLocks noChangeArrowheads="1"/>
          </p:cNvSpPr>
          <p:nvPr/>
        </p:nvSpPr>
        <p:spPr bwMode="auto">
          <a:xfrm>
            <a:off x="5641975" y="3567502"/>
            <a:ext cx="34877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en-US" b="1" dirty="0" smtClean="0"/>
              <a:t>Must be eaten with fat to be absorbed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b="1" dirty="0" smtClean="0"/>
              <a:t>Stored in the body for a longer period of time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b="1" dirty="0" smtClean="0"/>
              <a:t>Can become toxic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396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Water soluble - Vitamin B group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-219075" y="1941513"/>
            <a:ext cx="7065963" cy="44958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Important for the function of enzymes involved in energy metabolism (FAD and NADH are B</a:t>
            </a: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vitamins).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Found in whole grains, meat, eggs, legumes, dark leafy green vegetables</a:t>
            </a: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Deficiency causes many different problems – anemia, dementia</a:t>
            </a: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endParaRPr lang="en-US" u="sng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marL="457200" lvl="1" indent="0">
              <a:spcBef>
                <a:spcPts val="80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marL="457200" lvl="1" indent="0">
              <a:spcBef>
                <a:spcPts val="80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04" y="1240632"/>
            <a:ext cx="1912937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36" y="2967161"/>
            <a:ext cx="1824037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230688"/>
            <a:ext cx="19272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396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Water soluble - Vitamin C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528763"/>
            <a:ext cx="8116888" cy="87947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Is an anti-oxidant and activates many enzymes. It is involved in many cell functions. </a:t>
            </a: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Found in citrus, bell peppers, tomatoes, strawberries</a:t>
            </a: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Deficiency causes scurvy –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 bleeding gums and joint pain</a:t>
            </a:r>
            <a:endParaRPr lang="en-US" dirty="0" smtClean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38" y="3790461"/>
            <a:ext cx="2896162" cy="228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396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Fat soluble – Vitamin A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528763"/>
            <a:ext cx="8116888" cy="87947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Works in vision, immune system, development of the embryo and the skin. </a:t>
            </a: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Found in liver, meat, fish. Beta-carotene can be converted to Vitamin A once 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absorbed. Beta-carotene is found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in orange foods (carrots, 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pumpkin, sweet potatoes)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Deficiency </a:t>
            </a: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leads to night blindness,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 infections</a:t>
            </a: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, acne. </a:t>
            </a: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26" y="3380153"/>
            <a:ext cx="2561473" cy="307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396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Fat soluble – Vitamin D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528763"/>
            <a:ext cx="8116888" cy="87947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B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one health, immune function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Found in fatty fish like salmon and mackerel, and fortified milk. We can make it from cholesterol when exposed to sunlight. </a:t>
            </a: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Deficiency leads to rickets,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an abnormality in bone 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growth.</a:t>
            </a: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02" y="3714985"/>
            <a:ext cx="3665415" cy="256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396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Fat soluble – Vitamin 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528763"/>
            <a:ext cx="8116888" cy="87947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Anti-oxidant in cell membranes (because it’s fat soluble)</a:t>
            </a: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Found in nuts, seeds and vegetable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oils. Used as a preservative in some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foods (listed as alpha-</a:t>
            </a:r>
            <a:r>
              <a:rPr lang="en-US" dirty="0" err="1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tocopherol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in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ingredients) </a:t>
            </a: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ct val="0"/>
              </a:spcBef>
              <a:buSzPct val="125000"/>
              <a:buFont typeface="Arial"/>
              <a:buChar char="•"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Deficiency rare unless there is a </a:t>
            </a:r>
          </a:p>
          <a:p>
            <a:pPr marL="457200" lvl="1" indent="0">
              <a:spcBef>
                <a:spcPct val="0"/>
              </a:spcBef>
              <a:buSzPct val="125000"/>
              <a:buNone/>
              <a:defRPr/>
            </a:pPr>
            <a:r>
              <a:rPr lang="en-US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  fat-absorption problem.</a:t>
            </a: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marL="457200" lvl="1" indent="0">
              <a:spcBef>
                <a:spcPct val="0"/>
              </a:spcBef>
              <a:buSzPct val="125000"/>
              <a:buFont typeface="Arial" charset="0"/>
              <a:buNone/>
              <a:defRPr/>
            </a:pPr>
            <a:endParaRPr lang="en-US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815" y="3184769"/>
            <a:ext cx="2338523" cy="31309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Small Group Brainstorm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8300"/>
            <a:ext cx="8229600" cy="4510223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a typeface="ＭＳ Ｐゴシック" charset="0"/>
                <a:cs typeface="Times New Roman" charset="0"/>
                <a:sym typeface="Times New Roman" charset="0"/>
              </a:rPr>
              <a:t>Answer the question on your worksheet</a:t>
            </a:r>
            <a:r>
              <a:rPr lang="en-US" b="1" dirty="0" smtClean="0">
                <a:ea typeface="ＭＳ Ｐゴシック" charset="0"/>
                <a:cs typeface="Times New Roman" charset="0"/>
                <a:sym typeface="Times New Roman" charset="0"/>
              </a:rPr>
              <a:t>:</a:t>
            </a:r>
          </a:p>
          <a:p>
            <a:pPr>
              <a:defRPr/>
            </a:pPr>
            <a:endParaRPr lang="en-US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What do the water soluble vitamins have in common?</a:t>
            </a:r>
          </a:p>
          <a:p>
            <a:pPr marL="0" indent="0" algn="ctr">
              <a:buNone/>
              <a:defRPr/>
            </a:pP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  <a:p>
            <a:pPr marL="0" indent="0" algn="ctr">
              <a:buNone/>
              <a:defRPr/>
            </a:pPr>
            <a:r>
              <a:rPr lang="en-US" sz="3600" b="1" dirty="0" smtClean="0">
                <a:ea typeface="ＭＳ Ｐゴシック" charset="0"/>
                <a:cs typeface="Times New Roman" charset="0"/>
                <a:sym typeface="Times New Roman" charset="0"/>
              </a:rPr>
              <a:t>What do the fat soluble vitamins have in common?</a:t>
            </a:r>
            <a:endParaRPr lang="en-US" sz="3600" b="1" dirty="0">
              <a:ea typeface="ＭＳ Ｐゴシック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03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715963"/>
            <a:ext cx="8229600" cy="890587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Carbohydrates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816100"/>
            <a:ext cx="8001000" cy="44958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Are found in</a:t>
            </a:r>
            <a:r>
              <a:rPr lang="en-US" b="1" dirty="0" smtClean="0"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:</a:t>
            </a:r>
            <a:endParaRPr lang="en-US" b="1" dirty="0">
              <a:latin typeface="Times New Roman Bold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040063"/>
            <a:ext cx="3160712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45038" y="2038350"/>
            <a:ext cx="3327400" cy="35385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Fruits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Vegetables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Dairy products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Cereals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Bread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+mj-lt"/>
              </a:rPr>
              <a:t>Pasta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 smtClean="0">
                <a:latin typeface="+mj-lt"/>
              </a:rPr>
              <a:t>Desserts 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74" y="1004253"/>
            <a:ext cx="1490964" cy="116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575" y="2507779"/>
            <a:ext cx="1509773" cy="10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67" y="3575536"/>
            <a:ext cx="1334657" cy="114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025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Micronutrients: Minerals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idx="1"/>
          </p:nvPr>
        </p:nvSpPr>
        <p:spPr>
          <a:xfrm>
            <a:off x="279400" y="1174749"/>
            <a:ext cx="5160616" cy="675786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Bef>
                <a:spcPct val="0"/>
              </a:spcBef>
              <a:buSzPct val="125000"/>
              <a:buFont typeface="Calibri" charset="0"/>
              <a:buChar char="•"/>
            </a:pPr>
            <a:r>
              <a:rPr lang="en-US" sz="2400" u="sng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Calcium </a:t>
            </a:r>
            <a:r>
              <a:rPr lang="en-US" sz="2400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- Bone health, muscle contraction, nerve function</a:t>
            </a:r>
            <a:endParaRPr lang="en-US" sz="2400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lvl="1">
              <a:spcBef>
                <a:spcPts val="800"/>
              </a:spcBef>
              <a:buSzPct val="125000"/>
              <a:buFont typeface="Calibri" charset="0"/>
              <a:buChar char="•"/>
            </a:pPr>
            <a:endParaRPr lang="en-US" sz="2400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lvl="1">
              <a:spcBef>
                <a:spcPts val="800"/>
              </a:spcBef>
              <a:buSzPct val="125000"/>
              <a:buFont typeface="Calibri" charset="0"/>
              <a:buChar char="•"/>
            </a:pPr>
            <a:r>
              <a:rPr lang="en-US" sz="2400" u="sng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Potassium</a:t>
            </a:r>
            <a:r>
              <a:rPr lang="en-US" sz="2400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- Muscle contraction, nerve function </a:t>
            </a:r>
            <a:endParaRPr lang="en-US" sz="2400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lvl="1">
              <a:spcBef>
                <a:spcPts val="800"/>
              </a:spcBef>
              <a:buSzPct val="125000"/>
              <a:buFont typeface="Calibri" charset="0"/>
              <a:buChar char="•"/>
            </a:pPr>
            <a:endParaRPr lang="en-US" sz="2400" u="sng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  <a:p>
            <a:pPr lvl="1">
              <a:spcBef>
                <a:spcPts val="800"/>
              </a:spcBef>
              <a:buSzPct val="125000"/>
              <a:buFont typeface="Calibri" charset="0"/>
              <a:buChar char="•"/>
            </a:pPr>
            <a:r>
              <a:rPr lang="en-US" sz="2400" u="sng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Sodium</a:t>
            </a:r>
            <a:r>
              <a:rPr lang="en-US" sz="2400" dirty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-  Blood pressure and nerve function </a:t>
            </a:r>
            <a:endParaRPr lang="en-US" sz="2400" dirty="0" smtClean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ts val="800"/>
              </a:spcBef>
              <a:buSzPct val="125000"/>
              <a:buFont typeface="Calibri" charset="0"/>
              <a:buChar char="•"/>
            </a:pPr>
            <a:endParaRPr lang="en-US" sz="2400" dirty="0">
              <a:latin typeface="Calibri Bold" charset="0"/>
              <a:ea typeface="ＭＳ Ｐゴシック" charset="0"/>
              <a:cs typeface="Calibri Bold" charset="0"/>
              <a:sym typeface="Calibri Bold" charset="0"/>
            </a:endParaRPr>
          </a:p>
          <a:p>
            <a:pPr lvl="1">
              <a:spcBef>
                <a:spcPts val="800"/>
              </a:spcBef>
              <a:buSzPct val="125000"/>
              <a:buFont typeface="Calibri" charset="0"/>
              <a:buChar char="•"/>
            </a:pPr>
            <a:r>
              <a:rPr lang="en-US" sz="2400" u="sng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Iron</a:t>
            </a:r>
            <a:r>
              <a:rPr lang="en-US" sz="2400" dirty="0" smtClean="0"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– Carrying oxygen from the lungs to the tissues in the blood</a:t>
            </a:r>
            <a:endParaRPr lang="en-US" sz="2400" u="sng" dirty="0"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850" y="4855960"/>
            <a:ext cx="1597498" cy="12247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28714"/>
            <a:ext cx="8229600" cy="4525963"/>
          </a:xfrm>
        </p:spPr>
        <p:txBody>
          <a:bodyPr/>
          <a:lstStyle/>
          <a:p>
            <a:r>
              <a:rPr lang="en-US" dirty="0" smtClean="0"/>
              <a:t>What structural pattern did you notice with carbohydrates, proteins, and fats?</a:t>
            </a:r>
          </a:p>
          <a:p>
            <a:endParaRPr lang="en-US" dirty="0"/>
          </a:p>
          <a:p>
            <a:r>
              <a:rPr lang="en-US" dirty="0" smtClean="0"/>
              <a:t>What micronutrients were familiar and why?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1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Homework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253584"/>
            <a:ext cx="8273990" cy="162824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Finish today’s in-class worksheet and complete </a:t>
            </a:r>
            <a:r>
              <a:rPr lang="en-US" sz="2800" smtClean="0"/>
              <a:t>the  pre</a:t>
            </a:r>
            <a:r>
              <a:rPr lang="en-US" sz="2800" dirty="0" smtClean="0"/>
              <a:t>-Lesson 2.1 homework.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715963"/>
            <a:ext cx="8824913" cy="890587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Carbohydrates are built from sugars (monosaccharides)</a:t>
            </a:r>
            <a:br>
              <a:rPr lang="en-US">
                <a:latin typeface="Gill Sans" charset="0"/>
                <a:ea typeface="ＭＳ Ｐゴシック" charset="0"/>
              </a:rPr>
            </a:br>
            <a:endParaRPr lang="en-US" b="0">
              <a:latin typeface="Gill Sans" charset="0"/>
              <a:ea typeface="ＭＳ Ｐゴシック" charset="0"/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6375"/>
            <a:ext cx="267493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4860925" y="16065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192338"/>
            <a:ext cx="42370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6394450" y="2481263"/>
            <a:ext cx="191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/>
              <a:t>Mono</a:t>
            </a:r>
            <a:r>
              <a:rPr lang="en-US" sz="1800"/>
              <a:t>saccharide</a:t>
            </a: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6429375" y="3349625"/>
            <a:ext cx="151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/>
              <a:t>Di</a:t>
            </a:r>
            <a:r>
              <a:rPr lang="en-US" sz="1800"/>
              <a:t>saccharide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6429375" y="5035550"/>
            <a:ext cx="2405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/>
              <a:t>Complex </a:t>
            </a:r>
            <a:r>
              <a:rPr lang="en-US" sz="1800"/>
              <a:t>saccharide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11684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Simple carbohydrates</a:t>
            </a:r>
            <a:br>
              <a:rPr lang="en-US">
                <a:latin typeface="Gill Sans" charset="0"/>
                <a:ea typeface="ＭＳ Ｐゴシック" charset="0"/>
              </a:rPr>
            </a:br>
            <a:r>
              <a:rPr lang="en-US">
                <a:latin typeface="Gill Sans" charset="0"/>
                <a:ea typeface="ＭＳ Ｐゴシック" charset="0"/>
              </a:rPr>
              <a:t>Mono- and Disaccharides: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pic>
        <p:nvPicPr>
          <p:cNvPr id="1946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61" y="2593489"/>
            <a:ext cx="2809907" cy="190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60584" y="1771650"/>
            <a:ext cx="6772031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dirty="0" smtClean="0">
                <a:latin typeface="+mj-lt"/>
                <a:ea typeface="ＭＳ Ｐゴシック" charset="0"/>
              </a:rPr>
              <a:t>Are found in sodas, desserts, dairy and fruit</a:t>
            </a:r>
            <a:r>
              <a:rPr lang="en-US" sz="4400" b="0" dirty="0" smtClean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 dirty="0" smtClean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 dirty="0">
              <a:latin typeface="Gill Sans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5" y="2868666"/>
            <a:ext cx="1992923" cy="2214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932" r="27103"/>
          <a:stretch/>
        </p:blipFill>
        <p:spPr>
          <a:xfrm rot="275598">
            <a:off x="4739555" y="3091474"/>
            <a:ext cx="1711569" cy="2373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716" y="2431994"/>
            <a:ext cx="2462823" cy="1638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940" y="5271286"/>
            <a:ext cx="894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/>
                <a:cs typeface="Calibri"/>
              </a:rPr>
              <a:t>What are the mono- and disaccharides in each of the foods above? </a:t>
            </a:r>
            <a:endParaRPr lang="en-US" sz="32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11684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Simple carbohydrates:</a:t>
            </a:r>
            <a:br>
              <a:rPr lang="en-US">
                <a:latin typeface="Gill Sans" charset="0"/>
                <a:ea typeface="ＭＳ Ｐゴシック" charset="0"/>
              </a:rPr>
            </a:br>
            <a:r>
              <a:rPr lang="en-US">
                <a:latin typeface="Gill Sans" charset="0"/>
                <a:ea typeface="ＭＳ Ｐゴシック" charset="0"/>
              </a:rPr>
              <a:t>Mono- and Disaccharides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792413"/>
            <a:ext cx="7759700" cy="35655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u="sng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Mono</a:t>
            </a:r>
            <a:r>
              <a:rPr lang="en-US" b="1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saccharides</a:t>
            </a:r>
          </a:p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endParaRPr lang="en-US" b="1" dirty="0">
              <a:latin typeface="+mj-lt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endParaRPr lang="en-US" b="1" dirty="0" smtClean="0">
              <a:latin typeface="+mj-lt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0" indent="0">
              <a:spcBef>
                <a:spcPts val="1300"/>
              </a:spcBef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u="sng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Di</a:t>
            </a:r>
            <a:r>
              <a:rPr lang="en-US" b="1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saccharides</a:t>
            </a:r>
            <a:r>
              <a:rPr lang="en-US" b="1" dirty="0" smtClean="0"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 </a:t>
            </a:r>
            <a:endParaRPr lang="en-US" b="1" dirty="0">
              <a:latin typeface="Times New Roman Bold" charset="0"/>
              <a:ea typeface="ヒラギノ明朝 ProN W6" charset="0"/>
              <a:cs typeface="ヒラギノ明朝 ProN W6" charset="0"/>
              <a:sym typeface="Times New Roman Bold" charset="0"/>
            </a:endParaRPr>
          </a:p>
        </p:txBody>
      </p:sp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100263"/>
            <a:ext cx="17399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7367588" y="2355850"/>
            <a:ext cx="1570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Glucose</a:t>
            </a:r>
          </a:p>
          <a:p>
            <a:pPr eaLnBrk="1" hangingPunct="1"/>
            <a:r>
              <a:rPr lang="en-US" dirty="0"/>
              <a:t>Fructose</a:t>
            </a:r>
          </a:p>
          <a:p>
            <a:pPr eaLnBrk="1" hangingPunct="1"/>
            <a:r>
              <a:rPr lang="en-US" dirty="0"/>
              <a:t>Galactose</a:t>
            </a:r>
          </a:p>
        </p:txBody>
      </p:sp>
      <p:pic>
        <p:nvPicPr>
          <p:cNvPr id="2355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4289425"/>
            <a:ext cx="26114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3"/>
          <p:cNvSpPr txBox="1">
            <a:spLocks noChangeArrowheads="1"/>
          </p:cNvSpPr>
          <p:nvPr/>
        </p:nvSpPr>
        <p:spPr bwMode="auto">
          <a:xfrm>
            <a:off x="7372350" y="4679950"/>
            <a:ext cx="1314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Sucrose</a:t>
            </a:r>
          </a:p>
          <a:p>
            <a:pPr eaLnBrk="1" hangingPunct="1"/>
            <a:r>
              <a:rPr lang="en-US" dirty="0"/>
              <a:t>Lactose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11684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Complex carbohydrates</a:t>
            </a:r>
            <a:br>
              <a:rPr lang="en-US">
                <a:latin typeface="Gill Sans" charset="0"/>
                <a:ea typeface="ＭＳ Ｐゴシック" charset="0"/>
              </a:rPr>
            </a:br>
            <a:r>
              <a:rPr lang="en-US">
                <a:latin typeface="Gill Sans" charset="0"/>
                <a:ea typeface="ＭＳ Ｐゴシック" charset="0"/>
              </a:rPr>
              <a:t>Starches and fiber:</a:t>
            </a:r>
            <a: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>
              <a:latin typeface="Gill Sans" charset="0"/>
              <a:ea typeface="ＭＳ Ｐゴシック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1771650"/>
            <a:ext cx="8229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dirty="0" smtClean="0">
                <a:latin typeface="+mj-lt"/>
                <a:ea typeface="ＭＳ Ｐゴシック" charset="0"/>
              </a:rPr>
              <a:t>Are found in plants - vegetables and grains</a:t>
            </a:r>
            <a:r>
              <a:rPr lang="en-US" sz="4400" b="0" dirty="0" smtClean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/>
            </a:r>
            <a:br>
              <a:rPr lang="en-US" sz="4400" b="0" dirty="0" smtClean="0"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</a:br>
            <a:endParaRPr lang="en-US" dirty="0">
              <a:latin typeface="Gill Sans" charset="0"/>
              <a:ea typeface="ＭＳ Ｐゴシック" charset="0"/>
            </a:endParaRP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808288"/>
            <a:ext cx="33956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8229600" cy="11684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</a:rPr>
              <a:t>Complex carbohydrates:</a:t>
            </a:r>
            <a:br>
              <a:rPr lang="en-US">
                <a:latin typeface="Gill Sans" charset="0"/>
                <a:ea typeface="ＭＳ Ｐゴシック" charset="0"/>
              </a:rPr>
            </a:br>
            <a:r>
              <a:rPr lang="en-US">
                <a:latin typeface="Gill Sans" charset="0"/>
                <a:ea typeface="ＭＳ Ｐゴシック" charset="0"/>
              </a:rPr>
              <a:t>Starch and Fiber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25438" y="2160588"/>
            <a:ext cx="7759700" cy="335121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u="sng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Starch</a:t>
            </a:r>
            <a:endParaRPr lang="en-US" b="1" dirty="0" smtClean="0">
              <a:latin typeface="+mj-lt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sz="2800" b="1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(ex: amylose)</a:t>
            </a:r>
            <a:endParaRPr lang="en-US" sz="2800" b="1" dirty="0">
              <a:latin typeface="+mj-lt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0" indent="0"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endParaRPr lang="en-US" b="1" dirty="0" smtClean="0">
              <a:latin typeface="+mj-lt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0" indent="0">
              <a:spcBef>
                <a:spcPts val="1300"/>
              </a:spcBef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b="1" u="sng" dirty="0" smtClean="0">
                <a:latin typeface="+mj-lt"/>
                <a:ea typeface="ＭＳ Ｐゴシック" charset="0"/>
                <a:cs typeface="Times New Roman Bold" charset="0"/>
                <a:sym typeface="Times New Roman Bold" charset="0"/>
              </a:rPr>
              <a:t>Fiber</a:t>
            </a:r>
            <a:r>
              <a:rPr lang="en-US" b="1" dirty="0" smtClean="0"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 </a:t>
            </a:r>
          </a:p>
          <a:p>
            <a:pPr marL="0" indent="0">
              <a:spcBef>
                <a:spcPts val="1300"/>
              </a:spcBef>
              <a:buFont typeface="Arial" charset="0"/>
              <a:buNone/>
              <a:tabLst>
                <a:tab pos="139700" algn="l"/>
                <a:tab pos="457200" algn="l"/>
              </a:tabLst>
              <a:defRPr/>
            </a:pPr>
            <a:r>
              <a:rPr lang="en-US" sz="2800" b="1" dirty="0" smtClean="0">
                <a:latin typeface="Calibri"/>
                <a:ea typeface="ＭＳ Ｐゴシック" charset="0"/>
                <a:cs typeface="Calibri"/>
                <a:sym typeface="Times New Roman Bold" charset="0"/>
              </a:rPr>
              <a:t>(ex: cellulose)</a:t>
            </a:r>
            <a:endParaRPr lang="en-US" sz="2800" b="1" dirty="0">
              <a:latin typeface="Calibri"/>
              <a:ea typeface="ヒラギノ明朝 ProN W6" charset="0"/>
              <a:cs typeface="Calibri"/>
              <a:sym typeface="Times New Roman Bold" charset="0"/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6932613" y="2355850"/>
            <a:ext cx="153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Digestible</a:t>
            </a:r>
          </a:p>
        </p:txBody>
      </p:sp>
      <p:sp>
        <p:nvSpPr>
          <p:cNvPr id="25604" name="TextBox 13"/>
          <p:cNvSpPr txBox="1">
            <a:spLocks noChangeArrowheads="1"/>
          </p:cNvSpPr>
          <p:nvPr/>
        </p:nvSpPr>
        <p:spPr bwMode="auto">
          <a:xfrm>
            <a:off x="6511925" y="4398963"/>
            <a:ext cx="2049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Not digestible</a:t>
            </a:r>
          </a:p>
        </p:txBody>
      </p:sp>
      <p:pic>
        <p:nvPicPr>
          <p:cNvPr id="256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13000"/>
            <a:ext cx="36163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D final col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final colors.thmx</Template>
  <TotalTime>9969</TotalTime>
  <Words>1111</Words>
  <Application>Microsoft Macintosh PowerPoint</Application>
  <PresentationFormat>On-screen Show (4:3)</PresentationFormat>
  <Paragraphs>253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MD final colors</vt:lpstr>
      <vt:lpstr>PowerPoint Presentation</vt:lpstr>
      <vt:lpstr>Definition</vt:lpstr>
      <vt:lpstr>Small Group Brainstorm</vt:lpstr>
      <vt:lpstr>Carbohydrates </vt:lpstr>
      <vt:lpstr>Carbohydrates are built from sugars (monosaccharides) </vt:lpstr>
      <vt:lpstr>Simple carbohydrates Mono- and Disaccharides: </vt:lpstr>
      <vt:lpstr>Simple carbohydrates: Mono- and Disaccharides </vt:lpstr>
      <vt:lpstr>Complex carbohydrates Starches and fiber: </vt:lpstr>
      <vt:lpstr>Complex carbohydrates: Starch and Fiber</vt:lpstr>
      <vt:lpstr>All carbohydrates must be broken down to monosaccharides to be absorbed from the intestine</vt:lpstr>
      <vt:lpstr>How monosaccharides are linked together determines whether a carbohydrate can be digested</vt:lpstr>
      <vt:lpstr>What about Fiber? </vt:lpstr>
      <vt:lpstr>Small Group Brainstorm</vt:lpstr>
      <vt:lpstr>Small Group Brainstorm</vt:lpstr>
      <vt:lpstr>Fats (Lipids) </vt:lpstr>
      <vt:lpstr>Lipids are built from triglycerides</vt:lpstr>
      <vt:lpstr>The length of the fatty acid determines digestion time</vt:lpstr>
      <vt:lpstr>Fatty acids can be saturated or unsaturated</vt:lpstr>
      <vt:lpstr>Unsaturated fatty acids can have cis or trans shape</vt:lpstr>
      <vt:lpstr>What is cholesterol?</vt:lpstr>
      <vt:lpstr>Small Group Brainstorm</vt:lpstr>
      <vt:lpstr>Small Group Brainstorm</vt:lpstr>
      <vt:lpstr>Small Group Brainstorm</vt:lpstr>
      <vt:lpstr>Proteins</vt:lpstr>
      <vt:lpstr>Proteins are chains of amino acids   </vt:lpstr>
      <vt:lpstr>The body uses 20 different kinds of amino acid </vt:lpstr>
      <vt:lpstr>The body can make some amino acids but not all </vt:lpstr>
      <vt:lpstr>Animal-based proteins are complete – they have all the essential amino acids. Plant-based proteins often aren’t </vt:lpstr>
      <vt:lpstr>Small Group Brainstorm</vt:lpstr>
      <vt:lpstr>Proteins are used for almost everything! </vt:lpstr>
      <vt:lpstr>Small Group Brainstorm</vt:lpstr>
      <vt:lpstr>Micronutrients:  Critical for health but don’t provide calories Vitamins and Minerals</vt:lpstr>
      <vt:lpstr>Micronutrients: Vitamins</vt:lpstr>
      <vt:lpstr>Water soluble - Vitamin B group</vt:lpstr>
      <vt:lpstr>Water soluble - Vitamin C</vt:lpstr>
      <vt:lpstr>Fat soluble – Vitamin A</vt:lpstr>
      <vt:lpstr>Fat soluble – Vitamin D</vt:lpstr>
      <vt:lpstr>Fat soluble – Vitamin E</vt:lpstr>
      <vt:lpstr>Small Group Brainstorm</vt:lpstr>
      <vt:lpstr>Micronutrients: Minerals</vt:lpstr>
      <vt:lpstr>Wrap Up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Stephanie Tammen</cp:lastModifiedBy>
  <cp:revision>250</cp:revision>
  <cp:lastPrinted>2010-11-09T17:54:24Z</cp:lastPrinted>
  <dcterms:created xsi:type="dcterms:W3CDTF">2012-01-20T17:36:20Z</dcterms:created>
  <dcterms:modified xsi:type="dcterms:W3CDTF">2014-12-02T21:56:04Z</dcterms:modified>
</cp:coreProperties>
</file>